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6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 Marountas" initials="GE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27" autoAdjust="0"/>
  </p:normalViewPr>
  <p:slideViewPr>
    <p:cSldViewPr>
      <p:cViewPr>
        <p:scale>
          <a:sx n="76" d="100"/>
          <a:sy n="76" d="100"/>
        </p:scale>
        <p:origin x="-1710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46" y="-7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EAC23-BE74-4CDE-B079-14D793EA2E4D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F576B-4E78-454B-8AA6-BFAD746286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09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BCAC5-125D-4C5C-9734-01169FE81526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6EC31-76AB-413A-99B2-E4BEDBE7D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1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37BD6F-E330-45C3-9A52-602F444A50B3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F6B2FC82-2E4F-4C78-87E5-19307615C130}" type="slidenum">
              <a:rPr lang="en-US" smtClean="0"/>
              <a:pPr defTabSz="897234"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7234"/>
            <a:fld id="{9CFCD434-E41C-4B91-8140-ADC9F6880FD8}" type="slidenum">
              <a:rPr lang="en-US" smtClean="0"/>
              <a:pPr defTabSz="897234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686824" y="648866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3C8F663-4FDC-4F6D-B210-77B79AC5F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38200" y="228600"/>
            <a:ext cx="8305800" cy="9144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9" descr="DoD sea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24" y="648866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3C8F663-4FDC-4F6D-B210-77B79AC5F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38200" y="228600"/>
            <a:ext cx="8305800" cy="9144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9" descr="DoD sea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686824" y="648866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3C8F663-4FDC-4F6D-B210-77B79AC5F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38200" y="228600"/>
            <a:ext cx="8305800" cy="9144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9" descr="DoD sea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B050"/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charset="0"/>
                <a:ea typeface="+mn-ea"/>
                <a:cs typeface="+mn-cs"/>
              </a:rPr>
              <a:t>UNCLASSIFIED</a:t>
            </a:r>
            <a:endParaRPr lang="en-US" sz="12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B050"/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charset="0"/>
                <a:ea typeface="+mn-ea"/>
                <a:cs typeface="+mn-cs"/>
              </a:rPr>
              <a:t>UNCLASSIFIED</a:t>
            </a:r>
            <a:endParaRPr lang="en-US" sz="1200" dirty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686824" y="648866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3C8F663-4FDC-4F6D-B210-77B79AC5F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38200" y="228600"/>
            <a:ext cx="8305800" cy="9144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9" descr="DoD sea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B050"/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charset="0"/>
                <a:ea typeface="+mn-ea"/>
                <a:cs typeface="+mn-cs"/>
              </a:rPr>
              <a:t>UNCLASSIFIED</a:t>
            </a:r>
            <a:endParaRPr lang="en-US" sz="12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B050"/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charset="0"/>
                <a:ea typeface="+mn-ea"/>
                <a:cs typeface="+mn-cs"/>
              </a:rPr>
              <a:t>UNCLASSIFIED</a:t>
            </a:r>
            <a:endParaRPr lang="en-US" sz="1200" dirty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B050"/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charset="0"/>
                <a:cs typeface="+mn-cs"/>
              </a:rPr>
              <a:t>UNCLASSIFIED</a:t>
            </a: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-47625" y="6454775"/>
            <a:ext cx="2133600" cy="365125"/>
          </a:xfrm>
          <a:prstGeom prst="rect">
            <a:avLst/>
          </a:prstGeom>
        </p:spPr>
        <p:txBody>
          <a:bodyPr anchor="ctr"/>
          <a:lstStyle>
            <a:lvl1pPr algn="ctr">
              <a:defRPr b="1">
                <a:solidFill>
                  <a:srgbClr val="00B050"/>
                </a:solidFill>
              </a:defRPr>
            </a:lvl1pPr>
          </a:lstStyle>
          <a:p>
            <a:pPr>
              <a:defRPr/>
            </a:pPr>
            <a:r>
              <a:rPr lang="en-US" sz="1200" dirty="0" smtClean="0">
                <a:latin typeface="Arial" charset="0"/>
                <a:cs typeface="+mn-cs"/>
              </a:rPr>
              <a:t>UNCLASSIFIED</a:t>
            </a: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86824" y="6488668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3C8F663-4FDC-4F6D-B210-77B79AC5FF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38200" y="228600"/>
            <a:ext cx="8305800" cy="9144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9" descr="DoD sea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28FB-CE9D-4E85-B92E-BE79B88B3181}" type="datetime1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80EC-E4D7-4748-961E-A2E506296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  <p:sldLayoutId id="2147483664" r:id="rId5"/>
    <p:sldLayoutId id="214748366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2.xlsx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3.xlsx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1745" y="5562600"/>
            <a:ext cx="377225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4648200"/>
            <a:ext cx="922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The overall classification of this </a:t>
            </a:r>
            <a:r>
              <a:rPr lang="en-US" sz="2400" b="1" dirty="0" smtClean="0"/>
              <a:t>Training is</a:t>
            </a:r>
            <a:r>
              <a:rPr lang="en-US" sz="2400" b="1" dirty="0"/>
              <a:t>: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UNCLASSIFIED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819400" y="1600200"/>
            <a:ext cx="6248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dirty="0"/>
              <a:t>Managers’ Internal Control Program (MICP)</a:t>
            </a:r>
          </a:p>
          <a:p>
            <a:pPr algn="ctr"/>
            <a:r>
              <a:rPr lang="en-US" sz="4800" b="1" dirty="0" smtClean="0"/>
              <a:t>FY2013 </a:t>
            </a:r>
            <a:r>
              <a:rPr lang="en-US" sz="4800" b="1" dirty="0"/>
              <a:t>Workshop</a:t>
            </a:r>
          </a:p>
        </p:txBody>
      </p:sp>
      <p:pic>
        <p:nvPicPr>
          <p:cNvPr id="9" name="Picture 8" descr="d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00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25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373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do I identify Assessable Units?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Alert rosters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Phone rosters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 lists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Walk around the area and observe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 charts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437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41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Don’t forget to include these ways of identifying Assessable Units: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Committees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Satellite/Regional Offices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Boards or Governing Bodies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Chain of Command Approach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894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447800"/>
            <a:ext cx="7912100" cy="497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Examples of Assessable Units: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Administrative Office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Finance Office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Safety Office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Office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Medical Office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Planning Division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Operations Division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822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447800"/>
            <a:ext cx="7912100" cy="497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 of Assessable Unit Segmentation: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Administrative Office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Awards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Evaluations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Orders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Leaves/Passes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Promotions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Payroll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876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2618" y="1371600"/>
            <a:ext cx="7938655" cy="50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Assessable Units – Other Examples</a:t>
            </a:r>
          </a:p>
          <a:p>
            <a:pPr algn="ctr"/>
            <a:endParaRPr lang="en-US" sz="2800" b="1" dirty="0"/>
          </a:p>
          <a:p>
            <a:pPr algn="ctr">
              <a:spcAft>
                <a:spcPts val="300"/>
              </a:spcAft>
              <a:defRPr/>
            </a:pPr>
            <a:r>
              <a:rPr lang="en-US" sz="2400" b="1" u="sng" dirty="0"/>
              <a:t>Activity – Open Discussion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41363" algn="l"/>
              </a:tabLst>
              <a:defRPr/>
            </a:pPr>
            <a:r>
              <a:rPr lang="en-US" sz="2400" dirty="0" smtClean="0"/>
              <a:t>How do you identify assessable units within your organization?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41363" algn="l"/>
              </a:tabLst>
              <a:defRPr/>
            </a:pPr>
            <a:r>
              <a:rPr lang="en-US" sz="2400" dirty="0" smtClean="0"/>
              <a:t>What other assessable units do you have?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41363" algn="l"/>
              </a:tabLst>
              <a:defRPr/>
            </a:pPr>
            <a:r>
              <a:rPr lang="en-US" sz="2400" dirty="0" smtClean="0"/>
              <a:t>Do impediments exist that make it difficult to identify or recognize assessable units?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741363" algn="l"/>
              </a:tabLst>
              <a:defRPr/>
            </a:pPr>
            <a:r>
              <a:rPr lang="en-US" sz="2400" dirty="0" smtClean="0"/>
              <a:t>Are your assessable units consistent in their approach to further segmentation?</a:t>
            </a:r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93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96900" y="1295400"/>
            <a:ext cx="7912100" cy="470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are the benefits of identifying Assessable Units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Documenting mission areas</a:t>
            </a:r>
          </a:p>
          <a:p>
            <a:pPr marL="1371600" lvl="2" indent="-457200">
              <a:lnSpc>
                <a:spcPct val="13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Ensures areas are appropriately managed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Ensures responsibilities have been properly designated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Ensures appropriate involvement of personnel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Permits effective evaluation of internal controls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8514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5257800" y="2057400"/>
            <a:ext cx="3657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 C-23 lands on airfield and reports construction done on runway that requires a formal Notice To Airmen (NOTAM).</a:t>
            </a:r>
          </a:p>
          <a:p>
            <a:pPr marL="234950" indent="-2349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NOTAM transmitted.</a:t>
            </a:r>
          </a:p>
          <a:p>
            <a:pPr marL="234950" indent="-2349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 C-130 Lands in the night crashing and totaling aircraft.</a:t>
            </a:r>
          </a:p>
          <a:p>
            <a:pPr marL="234950" indent="-23495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support on airstrip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ceased throughout investigation and repair work.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368300" y="1458913"/>
            <a:ext cx="8305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2004 – C130 Hercules Crashes on Field Landing Strip</a:t>
            </a:r>
          </a:p>
        </p:txBody>
      </p:sp>
      <p:pic>
        <p:nvPicPr>
          <p:cNvPr id="8" name="Picture 7" descr="390px-JMPI_at_Camp_Hialeah%2C_4th_Quartermaster_%28Airborne%29_in_2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981200"/>
            <a:ext cx="46101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460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Who Manages Assessable Units?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Department/Division/Chief/Director</a:t>
            </a:r>
          </a:p>
          <a:p>
            <a:pPr marL="914400" lvl="1" indent="-457200"/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Senior Management with primary/direct responsibility</a:t>
            </a:r>
          </a:p>
          <a:p>
            <a:pPr marL="914400" lvl="1" indent="-457200"/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Appointed by the Commander/Principal</a:t>
            </a:r>
          </a:p>
          <a:p>
            <a:pPr marL="914400" lvl="1" indent="-457200"/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Individuals who know the day-to-day operations</a:t>
            </a:r>
          </a:p>
          <a:p>
            <a:pPr marL="914400" lvl="1" indent="-457200">
              <a:lnSpc>
                <a:spcPct val="130000"/>
              </a:lnSpc>
              <a:buFont typeface="Wingdings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07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96900" y="1371600"/>
            <a:ext cx="7912100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are the Roles of the Assessable Unit Manager?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all mission areas are covered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all risk assessments are conducted/reviewed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internal controls are in place to mitigate identified risks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internal controls are documented and tested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Oversee and monitor corrective actions for all weaknesses identified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Appoint and inventory MICP responsible individuals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921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599" y="1143000"/>
            <a:ext cx="7391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Assessable Unit Inventory - Example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1040" name="Object 15"/>
          <p:cNvGraphicFramePr>
            <a:graphicFrameLocks noChangeAspect="1"/>
          </p:cNvGraphicFramePr>
          <p:nvPr/>
        </p:nvGraphicFramePr>
        <p:xfrm>
          <a:off x="228600" y="1800225"/>
          <a:ext cx="86106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0" name="Worksheet" r:id="rId6" imgW="14128992" imgH="3473208" progId="Excel.Sheet.12">
                  <p:embed/>
                </p:oleObj>
              </mc:Choice>
              <mc:Fallback>
                <p:oleObj name="Worksheet" r:id="rId6" imgW="14128992" imgH="3473208" progId="Excel.Shee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00225"/>
                        <a:ext cx="8610600" cy="3762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270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le and responsiblit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802" y="2514600"/>
            <a:ext cx="4071898" cy="2717800"/>
          </a:xfrm>
          <a:prstGeom prst="rect">
            <a:avLst/>
          </a:prstGeom>
        </p:spPr>
      </p:pic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177800" y="2722563"/>
            <a:ext cx="457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Identifying Assessable Units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Coverage Breadth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411" y="375047"/>
            <a:ext cx="796834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Managers’ Internal Control </a:t>
            </a:r>
            <a:r>
              <a:rPr lang="en-US" sz="34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Program</a:t>
            </a:r>
            <a:endParaRPr lang="en-US" sz="34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1251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1800225"/>
          <a:ext cx="86106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4" name="Worksheet" r:id="rId6" imgW="14128992" imgH="3473208" progId="Excel.Sheet.12">
                  <p:embed/>
                </p:oleObj>
              </mc:Choice>
              <mc:Fallback>
                <p:oleObj name="Worksheet" r:id="rId6" imgW="14128992" imgH="3473208" progId="Excel.Shee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00225"/>
                        <a:ext cx="8610600" cy="3762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599" y="1143000"/>
            <a:ext cx="7391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Assessable Unit Inventory - Example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70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1800225"/>
          <a:ext cx="86106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8" name="Worksheet" r:id="rId6" imgW="14128992" imgH="3473208" progId="Excel.Sheet.12">
                  <p:embed/>
                </p:oleObj>
              </mc:Choice>
              <mc:Fallback>
                <p:oleObj name="Worksheet" r:id="rId6" imgW="14128992" imgH="3473208" progId="Excel.Sheet.12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00225"/>
                        <a:ext cx="8610600" cy="3762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599" y="1143000"/>
            <a:ext cx="7391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Assessable Unit Inventory - Example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70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2618" y="1524000"/>
            <a:ext cx="7938655" cy="531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Assessable Unit Managers – Other Examples</a:t>
            </a:r>
          </a:p>
          <a:p>
            <a:pPr algn="ctr"/>
            <a:endParaRPr lang="en-US" sz="2800" b="1" dirty="0"/>
          </a:p>
          <a:p>
            <a:pPr algn="ctr">
              <a:spcAft>
                <a:spcPts val="300"/>
              </a:spcAft>
              <a:defRPr/>
            </a:pPr>
            <a:r>
              <a:rPr lang="en-US" sz="2400" b="1" u="sng" dirty="0"/>
              <a:t>Activity – Open Discussion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What level are your assessable unit managers?</a:t>
            </a:r>
            <a:endParaRPr lang="en-US" sz="2400" dirty="0"/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Do they direct evaluations?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Do they address weaknesses identified?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Do they have direct communication with the Commander/Principal?</a:t>
            </a:r>
          </a:p>
          <a:p>
            <a:pPr marL="852488" lvl="1" indent="-3952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How frequent do MICP Coordinators communicate with assessable unit Managers?</a:t>
            </a:r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4728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443346" y="1524000"/>
            <a:ext cx="812338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 have proper Coverage?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MCj043482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905000"/>
            <a:ext cx="6019800" cy="4521858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42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443346" y="1524000"/>
            <a:ext cx="8123381" cy="493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 have proper Coverage?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2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Look at your organization</a:t>
            </a:r>
          </a:p>
          <a:p>
            <a:pPr marL="1371600" lvl="2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all risks addressed?</a:t>
            </a:r>
          </a:p>
          <a:p>
            <a:pPr marL="1371600" lvl="2" indent="-457200">
              <a:lnSpc>
                <a:spcPct val="120000"/>
              </a:lnSpc>
              <a:buFont typeface="Arial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assessable units identified for all areas of risk?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all material (major) functions/activities evaluated?</a:t>
            </a:r>
          </a:p>
          <a:p>
            <a:pPr marL="971550" lvl="1" indent="-514350">
              <a:buFont typeface="Wingdings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Extremely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subjective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369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Assessment of Our Objectives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Understand why we need assessable units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Understand what is an assessable unit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 able to identify assessable units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 able to explain the roles of assessable unit managers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Describe the coverage  and breadth of your assessable units.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324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2133600" y="2979003"/>
            <a:ext cx="48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Questions 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009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 why we need assessable units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 what is an assessable unit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able to identify assessable units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able to explain the roles of assessable unit managers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the coverage  and breadth of your assessable units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4324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an Assessable Unit?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185" y="2627293"/>
            <a:ext cx="79121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Any organizational, functional, programmatic or other applicable subdivision of an organization that allows for adequate analysis.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assessable unit is required to have an appointed and adequately trained assessable unit manager.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324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609600" y="1752600"/>
            <a:ext cx="79121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Are Assessable Units?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Distinct organizational functions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Reoccurring processes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Critical to mission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Clearly recognizable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Independent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Cj040426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981200"/>
            <a:ext cx="2362200" cy="289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324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719263"/>
            <a:ext cx="7912100" cy="479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are functions?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Activities that consume time</a:t>
            </a:r>
          </a:p>
          <a:p>
            <a:pPr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dedicated staff</a:t>
            </a:r>
          </a:p>
          <a:p>
            <a:pPr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 organizational initiatives</a:t>
            </a:r>
          </a:p>
          <a:p>
            <a:pPr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 in major work products</a:t>
            </a:r>
          </a:p>
          <a:p>
            <a:pPr lvl="1" indent="-457200">
              <a:lnSpc>
                <a:spcPct val="150000"/>
              </a:lnSpc>
              <a:buFont typeface="Wingdings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Carry out significant objectives/goals </a:t>
            </a:r>
          </a:p>
          <a:p>
            <a:pPr lvl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232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10"/>
          <p:cNvSpPr txBox="1">
            <a:spLocks noChangeArrowheads="1"/>
          </p:cNvSpPr>
          <p:nvPr/>
        </p:nvSpPr>
        <p:spPr bwMode="auto">
          <a:xfrm>
            <a:off x="4267200" y="1676400"/>
            <a:ext cx="441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Soldiers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Receive Pre-Airborne Operation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Instructions from Trained Jumpmaster, who attended Jumpmaster Course.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4163" indent="-28416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T10-C Parachutes Issued by the Quartermaster/Supply activity.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4163" indent="-28416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Loading Aircraft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–Jumpmaster Inspects Soldiers equipment.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4163" indent="-28416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Jumpmaster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identified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T10-C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Static Lines Separated (Cut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operation ceased.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4163" indent="-28416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Investigation team conducts formal investigation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3" name="TextBox 6"/>
          <p:cNvSpPr txBox="1">
            <a:spLocks noChangeArrowheads="1"/>
          </p:cNvSpPr>
          <p:nvPr/>
        </p:nvSpPr>
        <p:spPr bwMode="auto">
          <a:xfrm>
            <a:off x="368300" y="1143000"/>
            <a:ext cx="8305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1995 – Division Airborne Operation Static Line Incident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390px-JMPI_at_Camp_Hialeah%2C_4th_Quartermaster_%28Airborne%29_in_2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005013"/>
            <a:ext cx="3276600" cy="37639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596900" y="1447800"/>
            <a:ext cx="7912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do we need  to identify Assessable Units?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209800"/>
            <a:ext cx="7315200" cy="403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Systematic way to leverage the internal controls of the organization</a:t>
            </a: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Identify the role/function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assessable unit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performs for mission or objective success</a:t>
            </a: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Facilitates evaluations and remedies</a:t>
            </a:r>
            <a:endParaRPr lang="en-US" sz="2800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Includes management in the process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324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609600" y="1371601"/>
            <a:ext cx="7912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 I use an Organization Chart to Identify Assessable Units?</a:t>
            </a: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248400"/>
            <a:ext cx="177517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MCj043482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031342"/>
            <a:ext cx="6019800" cy="4521858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76200"/>
            <a:ext cx="7619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400" b="1" dirty="0" smtClean="0">
                <a:solidFill>
                  <a:schemeClr val="bg1"/>
                </a:solidFill>
                <a:latin typeface="+mj-lt"/>
                <a:ea typeface="+mj-ea"/>
                <a:cs typeface="Times New Roman" pitchFamily="18" charset="0"/>
              </a:rPr>
              <a:t>Identifying Assessable Units and Coverage Breadth</a:t>
            </a:r>
            <a:endParaRPr lang="en-US" sz="3400" b="1" dirty="0">
              <a:solidFill>
                <a:schemeClr val="bg1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3246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6367</TotalTime>
  <Words>879</Words>
  <Application>Microsoft Office PowerPoint</Application>
  <PresentationFormat>On-screen Show (4:3)</PresentationFormat>
  <Paragraphs>192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OSD-CIO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Managers’ Internal Control Program (MICP) Training</dc:title>
  <dc:creator>MolinsMD</dc:creator>
  <cp:lastModifiedBy>Robert Silverstein</cp:lastModifiedBy>
  <cp:revision>181</cp:revision>
  <dcterms:created xsi:type="dcterms:W3CDTF">2011-07-22T13:19:06Z</dcterms:created>
  <dcterms:modified xsi:type="dcterms:W3CDTF">2014-03-20T11:52:00Z</dcterms:modified>
</cp:coreProperties>
</file>